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0" r:id="rId3"/>
  </p:sldMasterIdLst>
  <p:notesMasterIdLst>
    <p:notesMasterId r:id="rId5"/>
  </p:notesMasterIdLst>
  <p:sldIdLst>
    <p:sldId id="256" r:id="rId4"/>
    <p:sldId id="266" r:id="rId6"/>
    <p:sldId id="257" r:id="rId7"/>
    <p:sldId id="258" r:id="rId8"/>
    <p:sldId id="259" r:id="rId9"/>
    <p:sldId id="260" r:id="rId10"/>
    <p:sldId id="261" r:id="rId11"/>
    <p:sldId id="262" r:id="rId12"/>
    <p:sldId id="268" r:id="rId13"/>
    <p:sldId id="263" r:id="rId14"/>
    <p:sldId id="278" r:id="rId15"/>
    <p:sldId id="277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sym typeface="+mn-ea"/>
              </a:rPr>
              <a:t>智能合约是区块链技术的重要应用之一</a:t>
            </a:r>
            <a:r>
              <a:rPr lang="zh-CN" altLang="en-US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sym typeface="+mn-ea"/>
              </a:rPr>
              <a:t>。</a:t>
            </a:r>
            <a:r>
              <a:rPr lang="en-US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sym typeface="+mn-ea"/>
              </a:rPr>
              <a:t>它可以提供两大主要功能: </a:t>
            </a:r>
            <a:r>
              <a:rPr lang="zh-CN" altLang="en-US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sym typeface="+mn-ea"/>
              </a:rPr>
              <a:t>资产管理和合同管理。</a:t>
            </a:r>
            <a:r>
              <a:rPr lang="en-US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sym typeface="+mn-ea"/>
              </a:rPr>
              <a:t> 这些功能使智能合约成为一种安全、透明和自动化的金融工具。</a:t>
            </a:r>
            <a:endParaRPr lang="zh-CN" altLang="en-US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  <a:sym typeface="+mn-e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jpeg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image" Target="../media/image6.jpeg"/><Relationship Id="rId5" Type="http://schemas.openxmlformats.org/officeDocument/2006/relationships/tags" Target="../tags/tag11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2" Type="http://schemas.openxmlformats.org/officeDocument/2006/relationships/notesSlide" Target="../notesSlides/notesSlide11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14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7.xml"/><Relationship Id="rId7" Type="http://schemas.openxmlformats.org/officeDocument/2006/relationships/tags" Target="../tags/tag16.xml"/><Relationship Id="rId6" Type="http://schemas.openxmlformats.org/officeDocument/2006/relationships/image" Target="../media/image6.jpeg"/><Relationship Id="rId5" Type="http://schemas.openxmlformats.org/officeDocument/2006/relationships/tags" Target="../tags/tag15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0" Type="http://schemas.openxmlformats.org/officeDocument/2006/relationships/notesSlide" Target="../notesSlides/notesSlide1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jpeg"/><Relationship Id="rId8" Type="http://schemas.openxmlformats.org/officeDocument/2006/relationships/tags" Target="../tags/tag3.xml"/><Relationship Id="rId7" Type="http://schemas.openxmlformats.org/officeDocument/2006/relationships/tags" Target="../tags/tag2.xml"/><Relationship Id="rId6" Type="http://schemas.openxmlformats.org/officeDocument/2006/relationships/image" Target="../media/image6.jpeg"/><Relationship Id="rId5" Type="http://schemas.openxmlformats.org/officeDocument/2006/relationships/tags" Target="../tags/tag1.xml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2" Type="http://schemas.openxmlformats.org/officeDocument/2006/relationships/notesSlide" Target="../notesSlides/notesSlide2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4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9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image" Target="../media/image16.png"/><Relationship Id="rId3" Type="http://schemas.openxmlformats.org/officeDocument/2006/relationships/tags" Target="../tags/tag7.xml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794278"/>
            <a:ext cx="7477601" cy="9582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7545"/>
              </a:lnSpc>
              <a:buNone/>
            </a:pPr>
            <a:r>
              <a:rPr lang="en-US" sz="603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My Treasure</a:t>
            </a:r>
            <a:endParaRPr lang="en-US" sz="6035" b="1" kern="0" spc="-35" dirty="0">
              <a:solidFill>
                <a:srgbClr val="000000"/>
              </a:solidFill>
              <a:latin typeface="adonis-web" pitchFamily="34" charset="0"/>
              <a:ea typeface="adonis-web" pitchFamily="34" charset="-122"/>
              <a:cs typeface="adonis-web" pitchFamily="34" charset="-12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319599" y="4085749"/>
            <a:ext cx="7477601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资产管理和合同管理。</a:t>
            </a: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3432889" y="3601998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D0B683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786086" y="5046464"/>
            <a:ext cx="1294209" cy="388858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3060"/>
              </a:lnSpc>
              <a:buNone/>
            </a:pPr>
            <a:endParaRPr lang="en-US" sz="218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3067883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总结与展望</a:t>
            </a:r>
            <a:endParaRPr lang="en-US" sz="4375" dirty="0"/>
          </a:p>
        </p:txBody>
      </p:sp>
      <p:sp>
        <p:nvSpPr>
          <p:cNvPr id="6" name="Text 2"/>
          <p:cNvSpPr/>
          <p:nvPr/>
        </p:nvSpPr>
        <p:spPr>
          <a:xfrm>
            <a:off x="833120" y="4095750"/>
            <a:ext cx="7675245" cy="10661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智能合约为资产管理和合同管理提供了安全、透明和自动化的解决方案。未来,智能合约将在金融、法务等领域发挥越来越重要的作用,成为区块链技术的核心应用之一。随着技术不断发展,智能合约的功能将进一步拓展</a:t>
            </a:r>
            <a:endParaRPr lang="en-US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  <a:p>
            <a:pPr marL="0" indent="0">
              <a:lnSpc>
                <a:spcPts val="2800"/>
              </a:lnSpc>
              <a:buNone/>
            </a:pPr>
            <a:r>
              <a:rPr lang="en-US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和完善。</a:t>
            </a:r>
            <a:endParaRPr lang="en-US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75000"/>
                  </a:srgbClr>
                </a:solidFill>
              </a14:hiddenFill>
            </a:ext>
          </a:extLst>
        </p:spPr>
      </p:sp>
      <p:sp>
        <p:nvSpPr>
          <p:cNvPr id="4" name="Text 1"/>
          <p:cNvSpPr/>
          <p:nvPr/>
        </p:nvSpPr>
        <p:spPr>
          <a:xfrm>
            <a:off x="1067594" y="1144151"/>
            <a:ext cx="6611898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zh-CN" altLang="en-US" sz="4375" dirty="0"/>
              <a:t>数字游民</a:t>
            </a:r>
            <a:r>
              <a:rPr lang="zh-CN" altLang="en-US" sz="4375" dirty="0"/>
              <a:t>小组</a:t>
            </a:r>
            <a:endParaRPr lang="zh-CN" alt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6347460" y="4293870"/>
            <a:ext cx="1946275" cy="58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/>
              <a:t>@</a:t>
            </a:r>
            <a:r>
              <a:rPr lang="zh-CN" altLang="en-US" sz="2185" dirty="0"/>
              <a:t>JamesYang</a:t>
            </a:r>
            <a:endParaRPr lang="zh-CN" alt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1369695" y="4319905"/>
            <a:ext cx="781050" cy="5518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>
                <a:sym typeface="+mn-ea"/>
              </a:rPr>
              <a:t>@Nil</a:t>
            </a:r>
            <a:endParaRPr lang="en-US" sz="2185" dirty="0"/>
          </a:p>
        </p:txBody>
      </p:sp>
      <p:sp>
        <p:nvSpPr>
          <p:cNvPr id="9" name="Text 6"/>
          <p:cNvSpPr/>
          <p:nvPr/>
        </p:nvSpPr>
        <p:spPr>
          <a:xfrm>
            <a:off x="12111990" y="4374515"/>
            <a:ext cx="1367155" cy="48577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/>
              <a:t>@Lucifer</a:t>
            </a:r>
            <a:endParaRPr lang="zh-CN" altLang="en-US" sz="2185" dirty="0"/>
          </a:p>
        </p:txBody>
      </p:sp>
      <p:pic>
        <p:nvPicPr>
          <p:cNvPr id="12" name="图片 11" descr="IMG_69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725" y="2671130"/>
            <a:ext cx="1441112" cy="1440000"/>
          </a:xfrm>
          <a:prstGeom prst="ellipse">
            <a:avLst/>
          </a:prstGeom>
        </p:spPr>
      </p:pic>
      <p:pic>
        <p:nvPicPr>
          <p:cNvPr id="13" name="图片 12" descr="IMG_69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7180" y="2513015"/>
            <a:ext cx="1440000" cy="1440000"/>
          </a:xfrm>
          <a:prstGeom prst="ellipse">
            <a:avLst/>
          </a:prstGeom>
        </p:spPr>
      </p:pic>
      <p:pic>
        <p:nvPicPr>
          <p:cNvPr id="14" name="图片 13" descr="IMG_69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8000" y="2557465"/>
            <a:ext cx="1431034" cy="1440000"/>
          </a:xfrm>
          <a:prstGeom prst="ellipse">
            <a:avLst/>
          </a:prstGeom>
        </p:spPr>
      </p:pic>
      <p:pic>
        <p:nvPicPr>
          <p:cNvPr id="11" name="图片 10" descr="/Users/lucifer/Downloads/黑客松/IMG_6913.JPGIMG_691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t="60" b="60"/>
          <a:stretch>
            <a:fillRect/>
          </a:stretch>
        </p:blipFill>
        <p:spPr>
          <a:xfrm>
            <a:off x="3886840" y="2542860"/>
            <a:ext cx="1440000" cy="1440000"/>
          </a:xfrm>
          <a:prstGeom prst="ellipse">
            <a:avLst/>
          </a:prstGeom>
        </p:spPr>
      </p:pic>
      <p:sp>
        <p:nvSpPr>
          <p:cNvPr id="15" name="Text 2"/>
          <p:cNvSpPr/>
          <p:nvPr>
            <p:custDataLst>
              <p:tags r:id="rId7"/>
            </p:custDataLst>
          </p:nvPr>
        </p:nvSpPr>
        <p:spPr>
          <a:xfrm>
            <a:off x="4218305" y="4294505"/>
            <a:ext cx="781050" cy="574675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/>
              <a:t>@</a:t>
            </a:r>
            <a:r>
              <a:rPr lang="zh-CN" altLang="en-US" sz="2185" dirty="0"/>
              <a:t>赵</a:t>
            </a:r>
            <a:endParaRPr lang="zh-CN" altLang="en-US" sz="2185" dirty="0"/>
          </a:p>
        </p:txBody>
      </p:sp>
      <p:pic>
        <p:nvPicPr>
          <p:cNvPr id="17" name="图片 16" descr="/Users/lucifer/Downloads/IMG_6917.JPGIMG_691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t="16" b="16"/>
          <a:stretch>
            <a:fillRect/>
          </a:stretch>
        </p:blipFill>
        <p:spPr>
          <a:xfrm>
            <a:off x="9327520" y="2542225"/>
            <a:ext cx="1440000" cy="1440000"/>
          </a:xfrm>
          <a:prstGeom prst="ellipse">
            <a:avLst/>
          </a:prstGeom>
        </p:spPr>
      </p:pic>
      <p:sp>
        <p:nvSpPr>
          <p:cNvPr id="18" name="Text 2"/>
          <p:cNvSpPr/>
          <p:nvPr>
            <p:custDataLst>
              <p:tags r:id="rId10"/>
            </p:custDataLst>
          </p:nvPr>
        </p:nvSpPr>
        <p:spPr>
          <a:xfrm>
            <a:off x="9447530" y="4368800"/>
            <a:ext cx="1200150" cy="549275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/>
              <a:t>@</a:t>
            </a:r>
            <a:r>
              <a:rPr lang="zh-CN" altLang="en-US" sz="2185" dirty="0"/>
              <a:t>Nagle </a:t>
            </a:r>
            <a:endParaRPr lang="zh-CN" altLang="en-US" sz="2185" dirty="0"/>
          </a:p>
        </p:txBody>
      </p:sp>
      <p:sp>
        <p:nvSpPr>
          <p:cNvPr id="20" name="文本框 19"/>
          <p:cNvSpPr txBox="1"/>
          <p:nvPr/>
        </p:nvSpPr>
        <p:spPr>
          <a:xfrm>
            <a:off x="415925" y="5692140"/>
            <a:ext cx="13559155" cy="1216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/>
              <a:t>小组内</a:t>
            </a:r>
            <a:r>
              <a:rPr lang="zh-CN" altLang="en-US" sz="2800"/>
              <a:t>有web3前端工程师，全栈工程师，区块链从业人员，DevOpo后端开发工程师。</a:t>
            </a:r>
            <a:endParaRPr lang="zh-CN" altLang="en-US" sz="2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75000"/>
                  </a:srgbClr>
                </a:solidFill>
              </a14:hiddenFill>
            </a:ext>
          </a:extLst>
        </p:spPr>
      </p:sp>
      <p:sp>
        <p:nvSpPr>
          <p:cNvPr id="4" name="Text 1"/>
          <p:cNvSpPr/>
          <p:nvPr/>
        </p:nvSpPr>
        <p:spPr>
          <a:xfrm>
            <a:off x="1067594" y="1144151"/>
            <a:ext cx="6611898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zh-CN" altLang="en-US" sz="4375" dirty="0"/>
              <a:t>数字游民</a:t>
            </a:r>
            <a:r>
              <a:rPr lang="en-US" altLang="zh-CN" sz="4375" dirty="0"/>
              <a:t>F4</a:t>
            </a:r>
            <a:endParaRPr lang="en-US" altLang="zh-CN" sz="4375" dirty="0"/>
          </a:p>
        </p:txBody>
      </p:sp>
      <p:sp>
        <p:nvSpPr>
          <p:cNvPr id="5" name="Text 2"/>
          <p:cNvSpPr/>
          <p:nvPr/>
        </p:nvSpPr>
        <p:spPr>
          <a:xfrm>
            <a:off x="8008825" y="4320000"/>
            <a:ext cx="2979420" cy="57467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/>
              <a:t>@</a:t>
            </a:r>
            <a:r>
              <a:rPr lang="zh-CN" altLang="en-US" sz="2185" dirty="0"/>
              <a:t>JamesYang</a:t>
            </a:r>
            <a:endParaRPr lang="zh-CN" altLang="en-US" sz="2185" dirty="0"/>
          </a:p>
        </p:txBody>
      </p:sp>
      <p:sp>
        <p:nvSpPr>
          <p:cNvPr id="6" name="Text 3"/>
          <p:cNvSpPr/>
          <p:nvPr/>
        </p:nvSpPr>
        <p:spPr>
          <a:xfrm>
            <a:off x="7738950" y="5237440"/>
            <a:ext cx="2949416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zh-CN" altLang="en-US" sz="1750" dirty="0"/>
              <a:t>前端工程师，数字</a:t>
            </a:r>
            <a:r>
              <a:rPr lang="zh-CN" altLang="en-US" sz="1750" dirty="0"/>
              <a:t>游民</a:t>
            </a:r>
            <a:endParaRPr lang="zh-CN" alt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369995" y="4320000"/>
            <a:ext cx="2979420" cy="57467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>
                <a:sym typeface="+mn-ea"/>
              </a:rPr>
              <a:t>@Nil</a:t>
            </a:r>
            <a:endParaRPr lang="en-US" sz="2185" dirty="0"/>
          </a:p>
        </p:txBody>
      </p:sp>
      <p:sp>
        <p:nvSpPr>
          <p:cNvPr id="8" name="Text 5"/>
          <p:cNvSpPr/>
          <p:nvPr/>
        </p:nvSpPr>
        <p:spPr>
          <a:xfrm>
            <a:off x="313695" y="5237440"/>
            <a:ext cx="4035425" cy="10661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zh-CN" altLang="en-US" sz="1750" dirty="0"/>
              <a:t>全栈工程师，</a:t>
            </a:r>
            <a:r>
              <a:rPr lang="en-US" altLang="zh-CN" sz="1750" dirty="0"/>
              <a:t>web3</a:t>
            </a:r>
            <a:r>
              <a:rPr lang="zh-CN" altLang="en-US" sz="1750" dirty="0"/>
              <a:t>爱好者，</a:t>
            </a:r>
            <a:r>
              <a:rPr lang="en-US" altLang="zh-CN" sz="1750" dirty="0"/>
              <a:t>S</a:t>
            </a:r>
            <a:r>
              <a:rPr lang="zh-CN" altLang="en-US" sz="1750" dirty="0"/>
              <a:t>olidity</a:t>
            </a:r>
            <a:endParaRPr lang="zh-CN" alt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1720000" y="4346035"/>
            <a:ext cx="2949575" cy="548640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/>
              <a:t>@Lucifer</a:t>
            </a:r>
            <a:endParaRPr lang="zh-CN" altLang="en-US" sz="2185" dirty="0"/>
          </a:p>
        </p:txBody>
      </p:sp>
      <p:sp>
        <p:nvSpPr>
          <p:cNvPr id="10" name="Text 7"/>
          <p:cNvSpPr/>
          <p:nvPr/>
        </p:nvSpPr>
        <p:spPr>
          <a:xfrm>
            <a:off x="11132965" y="5238000"/>
            <a:ext cx="2949416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zh-CN" altLang="en-US" sz="1750" dirty="0"/>
              <a:t>后端工程师，</a:t>
            </a:r>
            <a:r>
              <a:rPr lang="en-US" altLang="zh-CN" sz="1750" dirty="0"/>
              <a:t>web3</a:t>
            </a:r>
            <a:r>
              <a:rPr lang="zh-CN" altLang="en-US" sz="1750" dirty="0"/>
              <a:t>爱好者</a:t>
            </a:r>
            <a:endParaRPr lang="zh-CN" altLang="en-US" sz="1750" dirty="0"/>
          </a:p>
        </p:txBody>
      </p:sp>
      <p:pic>
        <p:nvPicPr>
          <p:cNvPr id="12" name="图片 11" descr="IMG_69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725" y="2671130"/>
            <a:ext cx="1441112" cy="1440000"/>
          </a:xfrm>
          <a:prstGeom prst="ellipse">
            <a:avLst/>
          </a:prstGeom>
        </p:spPr>
      </p:pic>
      <p:pic>
        <p:nvPicPr>
          <p:cNvPr id="13" name="图片 12" descr="IMG_69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8625" y="2577150"/>
            <a:ext cx="1440000" cy="1440000"/>
          </a:xfrm>
          <a:prstGeom prst="ellipse">
            <a:avLst/>
          </a:prstGeom>
        </p:spPr>
      </p:pic>
      <p:pic>
        <p:nvPicPr>
          <p:cNvPr id="14" name="图片 13" descr="IMG_69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6205" y="2518095"/>
            <a:ext cx="1431034" cy="1440000"/>
          </a:xfrm>
          <a:prstGeom prst="ellipse">
            <a:avLst/>
          </a:prstGeom>
        </p:spPr>
      </p:pic>
      <p:pic>
        <p:nvPicPr>
          <p:cNvPr id="11" name="图片 10" descr="/Users/lucifer/Downloads/黑客松/IMG_6913.JPGIMG_691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t="60" b="60"/>
          <a:stretch>
            <a:fillRect/>
          </a:stretch>
        </p:blipFill>
        <p:spPr>
          <a:xfrm>
            <a:off x="4811400" y="2582230"/>
            <a:ext cx="1440000" cy="1440000"/>
          </a:xfrm>
          <a:prstGeom prst="ellipse">
            <a:avLst/>
          </a:prstGeom>
        </p:spPr>
      </p:pic>
      <p:sp>
        <p:nvSpPr>
          <p:cNvPr id="15" name="Text 2"/>
          <p:cNvSpPr/>
          <p:nvPr>
            <p:custDataLst>
              <p:tags r:id="rId7"/>
            </p:custDataLst>
          </p:nvPr>
        </p:nvSpPr>
        <p:spPr>
          <a:xfrm>
            <a:off x="5073855" y="4320000"/>
            <a:ext cx="2979420" cy="574675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/>
              <a:t>@</a:t>
            </a:r>
            <a:r>
              <a:rPr lang="zh-CN" altLang="en-US" sz="2185" dirty="0"/>
              <a:t>赵</a:t>
            </a:r>
            <a:endParaRPr lang="zh-CN" altLang="en-US" sz="2185" dirty="0"/>
          </a:p>
        </p:txBody>
      </p:sp>
      <p:sp>
        <p:nvSpPr>
          <p:cNvPr id="16" name="Text 3"/>
          <p:cNvSpPr/>
          <p:nvPr>
            <p:custDataLst>
              <p:tags r:id="rId8"/>
            </p:custDataLst>
          </p:nvPr>
        </p:nvSpPr>
        <p:spPr>
          <a:xfrm>
            <a:off x="4485210" y="5237440"/>
            <a:ext cx="2949416" cy="1421606"/>
          </a:xfrm>
          <a:prstGeom prst="rect">
            <a:avLst/>
          </a:prstGeom>
          <a:noFill/>
        </p:spPr>
        <p:txBody>
          <a:bodyPr wrap="square" rtlCol="0" anchor="t"/>
          <a:p>
            <a:pPr marL="0" indent="0">
              <a:lnSpc>
                <a:spcPts val="2800"/>
              </a:lnSpc>
              <a:buNone/>
            </a:pPr>
            <a:r>
              <a:rPr lang="zh-CN" altLang="en-US" sz="1750" dirty="0"/>
              <a:t>前端工程师，数字</a:t>
            </a:r>
            <a:r>
              <a:rPr lang="zh-CN" altLang="en-US" sz="1750" dirty="0"/>
              <a:t>游民</a:t>
            </a:r>
            <a:endParaRPr lang="zh-CN" alt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75000"/>
                  </a:srgbClr>
                </a:solidFill>
              </a14:hiddenFill>
            </a:ext>
          </a:extLst>
        </p:spPr>
      </p:sp>
      <p:sp>
        <p:nvSpPr>
          <p:cNvPr id="4" name="Text 1"/>
          <p:cNvSpPr/>
          <p:nvPr/>
        </p:nvSpPr>
        <p:spPr>
          <a:xfrm>
            <a:off x="1067594" y="1144151"/>
            <a:ext cx="6611898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zh-CN" altLang="en-US" sz="4375" dirty="0"/>
              <a:t>数字游民</a:t>
            </a:r>
            <a:r>
              <a:rPr lang="zh-CN" altLang="en-US" sz="4375" dirty="0"/>
              <a:t>小组</a:t>
            </a:r>
            <a:endParaRPr lang="zh-CN" alt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6347460" y="4293870"/>
            <a:ext cx="1946275" cy="5899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/>
              <a:t>@</a:t>
            </a:r>
            <a:r>
              <a:rPr lang="zh-CN" altLang="en-US" sz="2185" dirty="0"/>
              <a:t>JamesYang</a:t>
            </a:r>
            <a:endParaRPr lang="zh-CN" altLang="en-US" sz="2185" dirty="0"/>
          </a:p>
        </p:txBody>
      </p:sp>
      <p:sp>
        <p:nvSpPr>
          <p:cNvPr id="7" name="Text 4"/>
          <p:cNvSpPr/>
          <p:nvPr/>
        </p:nvSpPr>
        <p:spPr>
          <a:xfrm>
            <a:off x="1369695" y="4319905"/>
            <a:ext cx="781050" cy="55181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>
                <a:sym typeface="+mn-ea"/>
              </a:rPr>
              <a:t>@Nil</a:t>
            </a:r>
            <a:endParaRPr lang="en-US" sz="2185" dirty="0"/>
          </a:p>
        </p:txBody>
      </p:sp>
      <p:sp>
        <p:nvSpPr>
          <p:cNvPr id="9" name="Text 6"/>
          <p:cNvSpPr/>
          <p:nvPr/>
        </p:nvSpPr>
        <p:spPr>
          <a:xfrm>
            <a:off x="12111990" y="4374515"/>
            <a:ext cx="1367155" cy="485775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dirty="0"/>
              <a:t>@Lucifer</a:t>
            </a:r>
            <a:endParaRPr lang="zh-CN" altLang="en-US" sz="2185" dirty="0"/>
          </a:p>
        </p:txBody>
      </p:sp>
      <p:pic>
        <p:nvPicPr>
          <p:cNvPr id="12" name="图片 11" descr="IMG_69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725" y="2671130"/>
            <a:ext cx="1441112" cy="1440000"/>
          </a:xfrm>
          <a:prstGeom prst="ellipse">
            <a:avLst/>
          </a:prstGeom>
        </p:spPr>
      </p:pic>
      <p:pic>
        <p:nvPicPr>
          <p:cNvPr id="13" name="图片 12" descr="IMG_69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7180" y="2513015"/>
            <a:ext cx="1440000" cy="1440000"/>
          </a:xfrm>
          <a:prstGeom prst="ellipse">
            <a:avLst/>
          </a:prstGeom>
        </p:spPr>
      </p:pic>
      <p:pic>
        <p:nvPicPr>
          <p:cNvPr id="14" name="图片 13" descr="IMG_69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48000" y="2557465"/>
            <a:ext cx="1431034" cy="1440000"/>
          </a:xfrm>
          <a:prstGeom prst="ellipse">
            <a:avLst/>
          </a:prstGeom>
        </p:spPr>
      </p:pic>
      <p:pic>
        <p:nvPicPr>
          <p:cNvPr id="11" name="图片 10" descr="/Users/lucifer/Downloads/黑客松/IMG_6913.JPGIMG_691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t="60" b="60"/>
          <a:stretch>
            <a:fillRect/>
          </a:stretch>
        </p:blipFill>
        <p:spPr>
          <a:xfrm>
            <a:off x="3886840" y="2542860"/>
            <a:ext cx="1440000" cy="1440000"/>
          </a:xfrm>
          <a:prstGeom prst="ellipse">
            <a:avLst/>
          </a:prstGeom>
        </p:spPr>
      </p:pic>
      <p:sp>
        <p:nvSpPr>
          <p:cNvPr id="15" name="Text 2"/>
          <p:cNvSpPr/>
          <p:nvPr>
            <p:custDataLst>
              <p:tags r:id="rId7"/>
            </p:custDataLst>
          </p:nvPr>
        </p:nvSpPr>
        <p:spPr>
          <a:xfrm>
            <a:off x="4218305" y="4294505"/>
            <a:ext cx="781050" cy="574675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/>
              <a:t>@</a:t>
            </a:r>
            <a:r>
              <a:rPr lang="zh-CN" altLang="en-US" sz="2185" dirty="0"/>
              <a:t>赵</a:t>
            </a:r>
            <a:endParaRPr lang="zh-CN" altLang="en-US" sz="2185" dirty="0"/>
          </a:p>
        </p:txBody>
      </p:sp>
      <p:pic>
        <p:nvPicPr>
          <p:cNvPr id="17" name="图片 16" descr="/Users/lucifer/Downloads/IMG_6917.JPGIMG_6917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t="16" b="16"/>
          <a:stretch>
            <a:fillRect/>
          </a:stretch>
        </p:blipFill>
        <p:spPr>
          <a:xfrm>
            <a:off x="9327520" y="2542225"/>
            <a:ext cx="1440000" cy="1440000"/>
          </a:xfrm>
          <a:prstGeom prst="ellipse">
            <a:avLst/>
          </a:prstGeom>
        </p:spPr>
      </p:pic>
      <p:sp>
        <p:nvSpPr>
          <p:cNvPr id="18" name="Text 2"/>
          <p:cNvSpPr/>
          <p:nvPr>
            <p:custDataLst>
              <p:tags r:id="rId10"/>
            </p:custDataLst>
          </p:nvPr>
        </p:nvSpPr>
        <p:spPr>
          <a:xfrm>
            <a:off x="9447530" y="4368800"/>
            <a:ext cx="1200150" cy="549275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735"/>
              </a:lnSpc>
              <a:buNone/>
            </a:pPr>
            <a:r>
              <a:rPr lang="en-US" altLang="zh-CN" sz="2185" dirty="0"/>
              <a:t>@</a:t>
            </a:r>
            <a:r>
              <a:rPr lang="zh-CN" altLang="en-US" sz="2185" dirty="0"/>
              <a:t>Nagle </a:t>
            </a:r>
            <a:endParaRPr lang="zh-CN" altLang="en-US" sz="2185" dirty="0"/>
          </a:p>
        </p:txBody>
      </p:sp>
      <p:sp>
        <p:nvSpPr>
          <p:cNvPr id="20" name="文本框 19"/>
          <p:cNvSpPr txBox="1"/>
          <p:nvPr/>
        </p:nvSpPr>
        <p:spPr>
          <a:xfrm>
            <a:off x="415925" y="5692140"/>
            <a:ext cx="13559155" cy="1216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/>
              <a:t>小组内</a:t>
            </a:r>
            <a:r>
              <a:rPr lang="zh-CN" altLang="en-US" sz="2800"/>
              <a:t>有web3前端工程师，全栈工程师，区块链从业人员，DevOpo后端开发工程师。</a:t>
            </a:r>
            <a:endParaRPr lang="zh-CN" altLang="en-US"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3067883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资产管理功能</a:t>
            </a:r>
            <a:endParaRPr lang="en-US" sz="4375" dirty="0"/>
          </a:p>
        </p:txBody>
      </p:sp>
      <p:sp>
        <p:nvSpPr>
          <p:cNvPr id="6" name="Text 2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资产管理功能允许用户将数字资产存入合约</a:t>
            </a:r>
            <a:r>
              <a:rPr lang="zh-CN" alt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。</a:t>
            </a:r>
            <a:r>
              <a:rPr lang="en-US" sz="24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如果合约持有人长期无法访问资产,合约可以自动将资产转移到预先指定的继承者钱包。这为资产管理提供了便利和安全保障。</a:t>
            </a:r>
            <a:endParaRPr lang="en-US" sz="240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  <p:pic>
        <p:nvPicPr>
          <p:cNvPr id="7" name="图片 6" descr="WX20240413-195723_2x-removebg-preview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565" y="6703060"/>
            <a:ext cx="1374140" cy="1410970"/>
          </a:xfrm>
          <a:prstGeom prst="rect">
            <a:avLst/>
          </a:prstGeom>
        </p:spPr>
      </p:pic>
      <p:pic>
        <p:nvPicPr>
          <p:cNvPr id="8" name="图片 7" descr="WX20240413-195723_2x-removebg-preview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848735" y="6818630"/>
            <a:ext cx="1374140" cy="1410970"/>
          </a:xfrm>
          <a:prstGeom prst="rect">
            <a:avLst/>
          </a:prstGeom>
        </p:spPr>
      </p:pic>
      <p:cxnSp>
        <p:nvCxnSpPr>
          <p:cNvPr id="10" name="直接箭头连接符 9"/>
          <p:cNvCxnSpPr/>
          <p:nvPr/>
        </p:nvCxnSpPr>
        <p:spPr>
          <a:xfrm flipH="1">
            <a:off x="1139190" y="6174105"/>
            <a:ext cx="666115" cy="528955"/>
          </a:xfrm>
          <a:prstGeom prst="straightConnector1">
            <a:avLst/>
          </a:prstGeom>
          <a:ln w="50800">
            <a:solidFill>
              <a:schemeClr val="bg1"/>
            </a:solidFill>
            <a:prstDash val="sysDot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>
            <p:custDataLst>
              <p:tags r:id="rId5"/>
            </p:custDataLst>
          </p:nvPr>
        </p:nvCxnSpPr>
        <p:spPr>
          <a:xfrm>
            <a:off x="3399790" y="6174105"/>
            <a:ext cx="522605" cy="644525"/>
          </a:xfrm>
          <a:prstGeom prst="straightConnector1">
            <a:avLst/>
          </a:prstGeom>
          <a:ln w="50800">
            <a:solidFill>
              <a:schemeClr val="bg1"/>
            </a:solidFill>
            <a:prstDash val="sysDot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58516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资产管理的流程</a:t>
            </a:r>
            <a:endParaRPr lang="en-US" sz="4375" dirty="0"/>
          </a:p>
        </p:txBody>
      </p:sp>
      <p:sp>
        <p:nvSpPr>
          <p:cNvPr id="6" name="Shape 2"/>
          <p:cNvSpPr/>
          <p:nvPr/>
        </p:nvSpPr>
        <p:spPr>
          <a:xfrm>
            <a:off x="1144310" y="2486144"/>
            <a:ext cx="44410" cy="4284821"/>
          </a:xfrm>
          <a:prstGeom prst="roundRect">
            <a:avLst>
              <a:gd name="adj" fmla="val 225151"/>
            </a:avLst>
          </a:prstGeom>
          <a:solidFill>
            <a:srgbClr val="D6BADD"/>
          </a:solidFill>
        </p:spPr>
      </p:sp>
      <p:sp>
        <p:nvSpPr>
          <p:cNvPr id="7" name="Shape 3"/>
          <p:cNvSpPr/>
          <p:nvPr/>
        </p:nvSpPr>
        <p:spPr>
          <a:xfrm>
            <a:off x="1416427" y="288744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</p:spPr>
      </p:sp>
      <p:sp>
        <p:nvSpPr>
          <p:cNvPr id="8" name="Shape 4"/>
          <p:cNvSpPr/>
          <p:nvPr/>
        </p:nvSpPr>
        <p:spPr>
          <a:xfrm>
            <a:off x="916484" y="26597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73765" y="2701409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5" dirty="0"/>
          </a:p>
        </p:txBody>
      </p:sp>
      <p:sp>
        <p:nvSpPr>
          <p:cNvPr id="10" name="Text 6"/>
          <p:cNvSpPr/>
          <p:nvPr/>
        </p:nvSpPr>
        <p:spPr>
          <a:xfrm>
            <a:off x="2388513" y="2708315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1. 存入资产</a:t>
            </a:r>
            <a:endParaRPr lang="en-US" sz="2185" dirty="0"/>
          </a:p>
        </p:txBody>
      </p:sp>
      <p:sp>
        <p:nvSpPr>
          <p:cNvPr id="11" name="Text 7"/>
          <p:cNvSpPr/>
          <p:nvPr/>
        </p:nvSpPr>
        <p:spPr>
          <a:xfrm>
            <a:off x="2388513" y="3188732"/>
            <a:ext cx="7751088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用户将数字资产存入智能合约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，随时可用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可取。</a:t>
            </a:r>
            <a:endParaRPr lang="zh-CN" altLang="en-US" sz="175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  <p:sp>
        <p:nvSpPr>
          <p:cNvPr id="12" name="Shape 8"/>
          <p:cNvSpPr/>
          <p:nvPr/>
        </p:nvSpPr>
        <p:spPr>
          <a:xfrm>
            <a:off x="1416427" y="438977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</p:spPr>
      </p:sp>
      <p:sp>
        <p:nvSpPr>
          <p:cNvPr id="13" name="Shape 9"/>
          <p:cNvSpPr/>
          <p:nvPr/>
        </p:nvSpPr>
        <p:spPr>
          <a:xfrm>
            <a:off x="916484" y="41620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73765" y="4203740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5" dirty="0"/>
          </a:p>
        </p:txBody>
      </p:sp>
      <p:sp>
        <p:nvSpPr>
          <p:cNvPr id="15" name="Text 11"/>
          <p:cNvSpPr/>
          <p:nvPr/>
        </p:nvSpPr>
        <p:spPr>
          <a:xfrm>
            <a:off x="2388513" y="4210645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2. 定期互动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或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提现</a:t>
            </a:r>
            <a:endParaRPr lang="zh-CN" altLang="en-US" sz="2185" b="1" kern="0" spc="-35" dirty="0">
              <a:solidFill>
                <a:srgbClr val="272525"/>
              </a:solidFill>
              <a:latin typeface="adonis-web" pitchFamily="34" charset="0"/>
              <a:ea typeface="adonis-web" pitchFamily="34" charset="-122"/>
              <a:cs typeface="adonis-web" pitchFamily="34" charset="-12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2388513" y="4691063"/>
            <a:ext cx="7751088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用户定期与合约互动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，存入或使用数字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资产，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确保资产安全。</a:t>
            </a:r>
            <a:endParaRPr lang="zh-CN" altLang="en-US" sz="175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  <p:sp>
        <p:nvSpPr>
          <p:cNvPr id="17" name="Shape 13"/>
          <p:cNvSpPr/>
          <p:nvPr/>
        </p:nvSpPr>
        <p:spPr>
          <a:xfrm>
            <a:off x="1416427" y="589210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</p:spPr>
      </p:sp>
      <p:sp>
        <p:nvSpPr>
          <p:cNvPr id="18" name="Shape 14"/>
          <p:cNvSpPr/>
          <p:nvPr/>
        </p:nvSpPr>
        <p:spPr>
          <a:xfrm>
            <a:off x="916484" y="56643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73765" y="5706070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5" dirty="0"/>
          </a:p>
        </p:txBody>
      </p:sp>
      <p:sp>
        <p:nvSpPr>
          <p:cNvPr id="20" name="Text 16"/>
          <p:cNvSpPr/>
          <p:nvPr/>
        </p:nvSpPr>
        <p:spPr>
          <a:xfrm>
            <a:off x="2388513" y="5712976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3. 自动转移</a:t>
            </a:r>
            <a:endParaRPr lang="en-US" sz="2185" dirty="0"/>
          </a:p>
        </p:txBody>
      </p:sp>
      <p:sp>
        <p:nvSpPr>
          <p:cNvPr id="21" name="Text 17"/>
          <p:cNvSpPr/>
          <p:nvPr/>
        </p:nvSpPr>
        <p:spPr>
          <a:xfrm>
            <a:off x="2388513" y="6193393"/>
            <a:ext cx="7751088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如果用户长期无法访问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数字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钱包，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合约将资产转移至指定继承者。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2394466"/>
            <a:ext cx="6611898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资产管理与多签钱包的区别</a:t>
            </a:r>
            <a:endParaRPr lang="en-US" sz="4375" dirty="0"/>
          </a:p>
        </p:txBody>
      </p:sp>
      <p:sp>
        <p:nvSpPr>
          <p:cNvPr id="5" name="Text 2"/>
          <p:cNvSpPr/>
          <p:nvPr/>
        </p:nvSpPr>
        <p:spPr>
          <a:xfrm>
            <a:off x="2348389" y="3644265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资产管理</a:t>
            </a:r>
            <a:endParaRPr lang="en-US" sz="2185" dirty="0"/>
          </a:p>
        </p:txBody>
      </p:sp>
      <p:sp>
        <p:nvSpPr>
          <p:cNvPr id="6" name="Text 3"/>
          <p:cNvSpPr/>
          <p:nvPr/>
        </p:nvSpPr>
        <p:spPr>
          <a:xfrm>
            <a:off x="2348389" y="4213622"/>
            <a:ext cx="2949416" cy="1421606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可以自动化资产管理流程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减少人工干预。合约持有人无需频繁登录即可管理资产。</a:t>
            </a:r>
            <a:endParaRPr lang="zh-CN" alt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847398" y="3644265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多签钱包</a:t>
            </a:r>
            <a:endParaRPr lang="en-US" sz="2185" dirty="0"/>
          </a:p>
        </p:txBody>
      </p:sp>
      <p:sp>
        <p:nvSpPr>
          <p:cNvPr id="8" name="Text 5"/>
          <p:cNvSpPr/>
          <p:nvPr/>
        </p:nvSpPr>
        <p:spPr>
          <a:xfrm>
            <a:off x="5847398" y="4213622"/>
            <a:ext cx="2949416" cy="106620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多签钱包需要多方共同授权才能操作资产。相比之下,更依赖人工参与和决策。</a:t>
            </a:r>
            <a:endParaRPr lang="zh-CN" altLang="en-US" sz="175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346406" y="3644265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适用场景</a:t>
            </a:r>
            <a:endParaRPr lang="en-US" sz="2185" dirty="0"/>
          </a:p>
        </p:txBody>
      </p:sp>
      <p:sp>
        <p:nvSpPr>
          <p:cNvPr id="10" name="Text 7"/>
          <p:cNvSpPr/>
          <p:nvPr/>
        </p:nvSpPr>
        <p:spPr>
          <a:xfrm>
            <a:off x="9346565" y="4213860"/>
            <a:ext cx="3679825" cy="1066165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智能合约更适用于长期、自动化的资产管理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。更注重隐私性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。多签钱包则适合需要多方协作的场景。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48389" y="4634270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合同管理功能</a:t>
            </a:r>
            <a:endParaRPr lang="en-US" sz="4375" dirty="0"/>
          </a:p>
        </p:txBody>
      </p:sp>
      <p:sp>
        <p:nvSpPr>
          <p:cNvPr id="6" name="Text 2"/>
          <p:cNvSpPr/>
          <p:nvPr/>
        </p:nvSpPr>
        <p:spPr>
          <a:xfrm>
            <a:off x="2348389" y="5661898"/>
            <a:ext cx="9933503" cy="71080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0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       智能合约的合同管理功能可以托管双方的交易款项</a:t>
            </a:r>
            <a:r>
              <a:rPr lang="zh-CN" altLang="en-US" sz="20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sz="20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并确保合同条款得到履行。如果一方不履行义务</a:t>
            </a:r>
            <a:r>
              <a:rPr lang="zh-CN" altLang="en-US" sz="20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sz="20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另一方可以发起仲裁</a:t>
            </a:r>
            <a:r>
              <a:rPr lang="zh-CN" altLang="en-US" sz="20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sz="200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由链上评委裁定违约方。这种自动化的合同管理能确保交易双方的权益。</a:t>
            </a:r>
            <a:endParaRPr lang="en-US" sz="2000" kern="0" spc="-35" dirty="0">
              <a:solidFill>
                <a:srgbClr val="272525"/>
              </a:solidFill>
              <a:latin typeface="Source Sans Pro" pitchFamily="34" charset="0"/>
              <a:ea typeface="Source Sans Pro" pitchFamily="34" charset="-122"/>
              <a:cs typeface="Source Sans Pro" pitchFamily="34" charset="-12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sp>
        <p:nvSpPr>
          <p:cNvPr id="4" name="Text 1"/>
          <p:cNvSpPr/>
          <p:nvPr/>
        </p:nvSpPr>
        <p:spPr>
          <a:xfrm>
            <a:off x="2348389" y="2348627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合同履行的要求</a:t>
            </a:r>
            <a:endParaRPr lang="en-US" sz="4375" dirty="0"/>
          </a:p>
        </p:txBody>
      </p:sp>
      <p:sp>
        <p:nvSpPr>
          <p:cNvPr id="5" name="Shape 2"/>
          <p:cNvSpPr/>
          <p:nvPr/>
        </p:nvSpPr>
        <p:spPr>
          <a:xfrm>
            <a:off x="2348389" y="366093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505670" y="3702606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5" dirty="0"/>
          </a:p>
        </p:txBody>
      </p:sp>
      <p:sp>
        <p:nvSpPr>
          <p:cNvPr id="7" name="Text 4"/>
          <p:cNvSpPr/>
          <p:nvPr/>
        </p:nvSpPr>
        <p:spPr>
          <a:xfrm>
            <a:off x="3070503" y="373725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合同内容</a:t>
            </a:r>
            <a:endParaRPr lang="en-US" sz="2185" dirty="0"/>
          </a:p>
        </p:txBody>
      </p:sp>
      <p:sp>
        <p:nvSpPr>
          <p:cNvPr id="8" name="Text 5"/>
          <p:cNvSpPr/>
          <p:nvPr/>
        </p:nvSpPr>
        <p:spPr>
          <a:xfrm>
            <a:off x="3070503" y="4217670"/>
            <a:ext cx="4133612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合同条款必须明确、可执行。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66093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3567" y="3702606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5" dirty="0"/>
          </a:p>
        </p:txBody>
      </p:sp>
      <p:sp>
        <p:nvSpPr>
          <p:cNvPr id="11" name="Text 8"/>
          <p:cNvSpPr/>
          <p:nvPr/>
        </p:nvSpPr>
        <p:spPr>
          <a:xfrm>
            <a:off x="8148399" y="373725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款项托管</a:t>
            </a:r>
            <a:endParaRPr lang="en-US" sz="2185" dirty="0"/>
          </a:p>
        </p:txBody>
      </p:sp>
      <p:sp>
        <p:nvSpPr>
          <p:cNvPr id="12" name="Text 9"/>
          <p:cNvSpPr/>
          <p:nvPr/>
        </p:nvSpPr>
        <p:spPr>
          <a:xfrm>
            <a:off x="8148399" y="4217670"/>
            <a:ext cx="4133612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交易款项需全部存入智能合约。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348389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2505670" y="5010507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</a:t>
            </a:r>
            <a:endParaRPr lang="en-US" sz="2625" dirty="0"/>
          </a:p>
        </p:txBody>
      </p:sp>
      <p:sp>
        <p:nvSpPr>
          <p:cNvPr id="15" name="Text 12"/>
          <p:cNvSpPr/>
          <p:nvPr/>
        </p:nvSpPr>
        <p:spPr>
          <a:xfrm>
            <a:off x="3070503" y="5045154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双方互动</a:t>
            </a:r>
            <a:endParaRPr lang="en-US" sz="2185" dirty="0"/>
          </a:p>
        </p:txBody>
      </p:sp>
      <p:sp>
        <p:nvSpPr>
          <p:cNvPr id="16" name="Text 13"/>
          <p:cNvSpPr/>
          <p:nvPr/>
        </p:nvSpPr>
        <p:spPr>
          <a:xfrm>
            <a:off x="3070503" y="5525572"/>
            <a:ext cx="4133612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双方需定期与合约互动确认合同状态。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26285" y="496883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7583567" y="5010507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4</a:t>
            </a:r>
            <a:endParaRPr lang="en-US" sz="2625" dirty="0"/>
          </a:p>
        </p:txBody>
      </p:sp>
      <p:sp>
        <p:nvSpPr>
          <p:cNvPr id="19" name="Text 16"/>
          <p:cNvSpPr/>
          <p:nvPr/>
        </p:nvSpPr>
        <p:spPr>
          <a:xfrm>
            <a:off x="8148399" y="5045154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合同完成</a:t>
            </a:r>
            <a:endParaRPr lang="en-US" sz="2185" dirty="0"/>
          </a:p>
        </p:txBody>
      </p:sp>
      <p:sp>
        <p:nvSpPr>
          <p:cNvPr id="20" name="Text 17"/>
          <p:cNvSpPr/>
          <p:nvPr/>
        </p:nvSpPr>
        <p:spPr>
          <a:xfrm>
            <a:off x="8148399" y="5525572"/>
            <a:ext cx="4133612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双方确认合同完成后,合约自动释放款项。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934760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>
              <a:lnSpc>
                <a:spcPts val="5470"/>
              </a:lnSpc>
              <a:buNone/>
            </a:pPr>
            <a:r>
              <a:rPr lang="en-US" sz="4375" b="1" kern="0" spc="-35" dirty="0">
                <a:solidFill>
                  <a:srgbClr val="000000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合同违约的仲裁机制</a:t>
            </a:r>
            <a:endParaRPr lang="en-US" sz="437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0799" y="1962388"/>
            <a:ext cx="1110972" cy="177748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935028" y="2184559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违约发生</a:t>
            </a:r>
            <a:endParaRPr lang="en-US" sz="2185" dirty="0"/>
          </a:p>
        </p:txBody>
      </p:sp>
      <p:sp>
        <p:nvSpPr>
          <p:cNvPr id="8" name="Text 3"/>
          <p:cNvSpPr/>
          <p:nvPr/>
        </p:nvSpPr>
        <p:spPr>
          <a:xfrm>
            <a:off x="5935028" y="2664976"/>
            <a:ext cx="786217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一方未履行合同义务。</a:t>
            </a:r>
            <a:endParaRPr lang="en-US" sz="17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0799" y="3739872"/>
            <a:ext cx="1110972" cy="177748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935028" y="3962043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仲裁申请</a:t>
            </a:r>
            <a:endParaRPr lang="en-US" sz="2185" dirty="0"/>
          </a:p>
        </p:txBody>
      </p:sp>
      <p:sp>
        <p:nvSpPr>
          <p:cNvPr id="11" name="Text 5"/>
          <p:cNvSpPr/>
          <p:nvPr/>
        </p:nvSpPr>
        <p:spPr>
          <a:xfrm>
            <a:off x="5935028" y="4442460"/>
            <a:ext cx="786217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受损一方向链上评委提出仲裁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并提供证据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。</a:t>
            </a:r>
            <a:endParaRPr lang="en-US" sz="17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0799" y="5517356"/>
            <a:ext cx="1110972" cy="177748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935028" y="5739527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裁决结果</a:t>
            </a:r>
            <a:endParaRPr lang="en-US" sz="2185" dirty="0"/>
          </a:p>
        </p:txBody>
      </p:sp>
      <p:sp>
        <p:nvSpPr>
          <p:cNvPr id="14" name="Text 7"/>
          <p:cNvSpPr/>
          <p:nvPr/>
        </p:nvSpPr>
        <p:spPr>
          <a:xfrm>
            <a:off x="5935028" y="6219944"/>
            <a:ext cx="7862173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评委根据合同条款判定违约方</a:t>
            </a: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，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并分配款项。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2065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</p:spPr>
        <p:txBody>
          <a:bodyPr/>
          <a:p>
            <a:pPr marL="0" indent="0" algn="l">
              <a:lnSpc>
                <a:spcPts val="2735"/>
              </a:lnSpc>
              <a:buNone/>
            </a:pPr>
            <a:endParaRPr lang="zh-CN" altLang="en-US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58516"/>
            <a:ext cx="5554980" cy="694373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5470"/>
              </a:lnSpc>
              <a:buNone/>
            </a:pPr>
            <a:r>
              <a:rPr lang="zh-CN" altLang="en-US" sz="4375" dirty="0">
                <a:sym typeface="+mn-ea"/>
              </a:rPr>
              <a:t>案例：彩礼</a:t>
            </a:r>
            <a:endParaRPr lang="en-US" sz="4375" dirty="0"/>
          </a:p>
        </p:txBody>
      </p:sp>
      <p:sp>
        <p:nvSpPr>
          <p:cNvPr id="6" name="Shape 2"/>
          <p:cNvSpPr/>
          <p:nvPr/>
        </p:nvSpPr>
        <p:spPr>
          <a:xfrm>
            <a:off x="1144310" y="2486144"/>
            <a:ext cx="44410" cy="4284821"/>
          </a:xfrm>
          <a:prstGeom prst="roundRect">
            <a:avLst>
              <a:gd name="adj" fmla="val 225151"/>
            </a:avLst>
          </a:prstGeom>
          <a:solidFill>
            <a:srgbClr val="D6BADD"/>
          </a:solidFill>
        </p:spPr>
      </p:sp>
      <p:sp>
        <p:nvSpPr>
          <p:cNvPr id="7" name="Shape 3"/>
          <p:cNvSpPr/>
          <p:nvPr/>
        </p:nvSpPr>
        <p:spPr>
          <a:xfrm>
            <a:off x="1416427" y="288744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</p:spPr>
      </p:sp>
      <p:sp>
        <p:nvSpPr>
          <p:cNvPr id="8" name="Shape 4"/>
          <p:cNvSpPr/>
          <p:nvPr/>
        </p:nvSpPr>
        <p:spPr>
          <a:xfrm>
            <a:off x="916484" y="265973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073765" y="2701409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</a:t>
            </a:r>
            <a:endParaRPr lang="en-US" sz="2625" dirty="0"/>
          </a:p>
        </p:txBody>
      </p:sp>
      <p:sp>
        <p:nvSpPr>
          <p:cNvPr id="10" name="Text 6"/>
          <p:cNvSpPr/>
          <p:nvPr/>
        </p:nvSpPr>
        <p:spPr>
          <a:xfrm>
            <a:off x="2388513" y="2708315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1. 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男方支付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彩礼</a:t>
            </a:r>
            <a:endParaRPr lang="zh-CN" altLang="en-US" sz="2185" b="1" kern="0" spc="-35" dirty="0">
              <a:solidFill>
                <a:srgbClr val="272525"/>
              </a:solidFill>
              <a:latin typeface="adonis-web" pitchFamily="34" charset="0"/>
              <a:ea typeface="adonis-web" pitchFamily="34" charset="-122"/>
              <a:cs typeface="adonis-web" pitchFamily="34" charset="-12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2388513" y="3188732"/>
            <a:ext cx="7751088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zh-CN" alt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男方</a:t>
            </a:r>
            <a:r>
              <a:rPr lang="en-US" sz="1750" kern="0" spc="-35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将数字资产存入智能合约。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38977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</p:spPr>
      </p:sp>
      <p:sp>
        <p:nvSpPr>
          <p:cNvPr id="13" name="Shape 9"/>
          <p:cNvSpPr/>
          <p:nvPr/>
        </p:nvSpPr>
        <p:spPr>
          <a:xfrm>
            <a:off x="916484" y="416206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73765" y="4203740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</a:t>
            </a:r>
            <a:endParaRPr lang="en-US" sz="2625" dirty="0"/>
          </a:p>
        </p:txBody>
      </p:sp>
      <p:sp>
        <p:nvSpPr>
          <p:cNvPr id="15" name="Text 11"/>
          <p:cNvSpPr/>
          <p:nvPr/>
        </p:nvSpPr>
        <p:spPr>
          <a:xfrm>
            <a:off x="2388513" y="4210645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2. 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男女双方成立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家庭</a:t>
            </a:r>
            <a:endParaRPr lang="zh-CN" altLang="en-US" sz="2185" b="1" kern="0" spc="-35" dirty="0">
              <a:solidFill>
                <a:srgbClr val="272525"/>
              </a:solidFill>
              <a:latin typeface="adonis-web" pitchFamily="34" charset="0"/>
              <a:ea typeface="adonis-web" pitchFamily="34" charset="-122"/>
              <a:cs typeface="adonis-web" pitchFamily="34" charset="-12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2388513" y="4691063"/>
            <a:ext cx="7751088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zh-CN" altLang="en-US" sz="1750" dirty="0"/>
              <a:t>智能合约将存入的数字资产，缓慢释放给</a:t>
            </a:r>
            <a:r>
              <a:rPr lang="zh-CN" altLang="en-US" sz="1750" dirty="0"/>
              <a:t>女方。</a:t>
            </a:r>
            <a:endParaRPr lang="zh-CN" alt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589210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D6BADD"/>
          </a:solidFill>
        </p:spPr>
      </p:sp>
      <p:sp>
        <p:nvSpPr>
          <p:cNvPr id="18" name="Shape 14"/>
          <p:cNvSpPr/>
          <p:nvPr/>
        </p:nvSpPr>
        <p:spPr>
          <a:xfrm>
            <a:off x="916484" y="566439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73765" y="5706070"/>
            <a:ext cx="185261" cy="416481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ctr">
              <a:lnSpc>
                <a:spcPts val="3280"/>
              </a:lnSpc>
              <a:buNone/>
            </a:pPr>
            <a:r>
              <a:rPr lang="en-US" sz="2625" dirty="0"/>
              <a:t>3</a:t>
            </a:r>
            <a:endParaRPr lang="en-US" sz="2625" dirty="0"/>
          </a:p>
        </p:txBody>
      </p:sp>
      <p:sp>
        <p:nvSpPr>
          <p:cNvPr id="20" name="Text 16"/>
          <p:cNvSpPr/>
          <p:nvPr/>
        </p:nvSpPr>
        <p:spPr>
          <a:xfrm>
            <a:off x="2388513" y="5712976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3. 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家庭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和睦</a:t>
            </a:r>
            <a:endParaRPr lang="zh-CN" altLang="en-US" sz="2185" b="1" kern="0" spc="-35" dirty="0">
              <a:solidFill>
                <a:srgbClr val="272525"/>
              </a:solidFill>
              <a:latin typeface="adonis-web" pitchFamily="34" charset="0"/>
              <a:ea typeface="adonis-web" pitchFamily="34" charset="-122"/>
              <a:cs typeface="adonis-web" pitchFamily="34" charset="-120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2388513" y="6193393"/>
            <a:ext cx="7751088" cy="355402"/>
          </a:xfrm>
          <a:prstGeom prst="rect">
            <a:avLst/>
          </a:prstGeom>
          <a:noFill/>
        </p:spPr>
        <p:txBody>
          <a:bodyPr wrap="none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zh-CN" altLang="en-US" sz="1750" dirty="0"/>
              <a:t>数字资产，定期释放给女方，由女方</a:t>
            </a:r>
            <a:r>
              <a:rPr lang="zh-CN" altLang="en-US" sz="1750" dirty="0"/>
              <a:t>管理。</a:t>
            </a:r>
            <a:endParaRPr lang="zh-CN" altLang="en-US" sz="1750" dirty="0"/>
          </a:p>
        </p:txBody>
      </p:sp>
      <p:pic>
        <p:nvPicPr>
          <p:cNvPr id="27" name="图片 2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02640" y="6162675"/>
            <a:ext cx="1257300" cy="1485900"/>
          </a:xfrm>
          <a:prstGeom prst="rect">
            <a:avLst/>
          </a:prstGeom>
        </p:spPr>
      </p:pic>
      <p:sp>
        <p:nvSpPr>
          <p:cNvPr id="24" name="Text 15"/>
          <p:cNvSpPr/>
          <p:nvPr>
            <p:custDataLst>
              <p:tags r:id="rId5"/>
            </p:custDataLst>
          </p:nvPr>
        </p:nvSpPr>
        <p:spPr>
          <a:xfrm>
            <a:off x="1073785" y="6771005"/>
            <a:ext cx="185420" cy="416560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ctr">
              <a:lnSpc>
                <a:spcPts val="3280"/>
              </a:lnSpc>
              <a:buNone/>
            </a:pPr>
            <a:r>
              <a:rPr lang="en-US" sz="2625" dirty="0"/>
              <a:t>4</a:t>
            </a:r>
            <a:endParaRPr lang="en-US" sz="2625" dirty="0"/>
          </a:p>
        </p:txBody>
      </p:sp>
      <p:sp>
        <p:nvSpPr>
          <p:cNvPr id="25" name="Text 16"/>
          <p:cNvSpPr/>
          <p:nvPr>
            <p:custDataLst>
              <p:tags r:id="rId6"/>
            </p:custDataLst>
          </p:nvPr>
        </p:nvSpPr>
        <p:spPr>
          <a:xfrm>
            <a:off x="2388513" y="6840101"/>
            <a:ext cx="2777490" cy="347186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735"/>
              </a:lnSpc>
              <a:buNone/>
            </a:pPr>
            <a:r>
              <a:rPr 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4. 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感情</a:t>
            </a:r>
            <a:r>
              <a:rPr lang="zh-CN" altLang="en-US" sz="2185" b="1" kern="0" spc="-35" dirty="0">
                <a:solidFill>
                  <a:srgbClr val="272525"/>
                </a:solidFill>
                <a:latin typeface="adonis-web" pitchFamily="34" charset="0"/>
                <a:ea typeface="adonis-web" pitchFamily="34" charset="-122"/>
                <a:cs typeface="adonis-web" pitchFamily="34" charset="-120"/>
              </a:rPr>
              <a:t>破裂</a:t>
            </a:r>
            <a:endParaRPr lang="zh-CN" altLang="en-US" sz="2185" b="1" kern="0" spc="-35" dirty="0">
              <a:solidFill>
                <a:srgbClr val="272525"/>
              </a:solidFill>
              <a:latin typeface="adonis-web" pitchFamily="34" charset="0"/>
              <a:ea typeface="adonis-web" pitchFamily="34" charset="-122"/>
              <a:cs typeface="adonis-web" pitchFamily="34" charset="-120"/>
            </a:endParaRPr>
          </a:p>
        </p:txBody>
      </p:sp>
      <p:sp>
        <p:nvSpPr>
          <p:cNvPr id="26" name="Text 17"/>
          <p:cNvSpPr/>
          <p:nvPr>
            <p:custDataLst>
              <p:tags r:id="rId7"/>
            </p:custDataLst>
          </p:nvPr>
        </p:nvSpPr>
        <p:spPr>
          <a:xfrm>
            <a:off x="2389148" y="7352268"/>
            <a:ext cx="7751088" cy="355402"/>
          </a:xfrm>
          <a:prstGeom prst="rect">
            <a:avLst/>
          </a:prstGeom>
          <a:noFill/>
        </p:spPr>
        <p:txBody>
          <a:bodyPr wrap="none" rtlCol="0" anchor="t"/>
          <a:p>
            <a:pPr marL="0" indent="0" algn="l">
              <a:lnSpc>
                <a:spcPts val="2800"/>
              </a:lnSpc>
              <a:buNone/>
            </a:pPr>
            <a:r>
              <a:rPr lang="zh-CN" altLang="en-US" sz="1750" dirty="0"/>
              <a:t>男方提供证据发起仲裁</a:t>
            </a:r>
            <a:r>
              <a:rPr lang="en-US" altLang="zh-CN" sz="1750" dirty="0"/>
              <a:t>(</a:t>
            </a:r>
            <a:r>
              <a:rPr lang="zh-CN" altLang="en-US" sz="1750" dirty="0"/>
              <a:t>需要</a:t>
            </a:r>
            <a:r>
              <a:rPr lang="en-US" altLang="zh-CN" sz="1750" dirty="0"/>
              <a:t>Ga</a:t>
            </a:r>
            <a:r>
              <a:rPr lang="en-US" altLang="zh-CN" sz="1750" dirty="0"/>
              <a:t>s)</a:t>
            </a:r>
            <a:r>
              <a:rPr lang="zh-CN" altLang="en-US" sz="1750" dirty="0"/>
              <a:t>，暂停释放，仲裁评委按证据分配</a:t>
            </a:r>
            <a:r>
              <a:rPr lang="zh-CN" altLang="en-US" sz="1750" dirty="0"/>
              <a:t>款项。</a:t>
            </a:r>
            <a:endParaRPr lang="zh-CN" altLang="en-US" sz="175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1111</Words>
  <Application>WPS 演示</Application>
  <PresentationFormat>On-screen Show (16:9)</PresentationFormat>
  <Paragraphs>163</Paragraphs>
  <Slides>12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33" baseType="lpstr">
      <vt:lpstr>Arial</vt:lpstr>
      <vt:lpstr>宋体</vt:lpstr>
      <vt:lpstr>Wingdings</vt:lpstr>
      <vt:lpstr>adonis-web</vt:lpstr>
      <vt:lpstr>苹方-简</vt:lpstr>
      <vt:lpstr>adonis-web</vt:lpstr>
      <vt:lpstr>adonis-web</vt:lpstr>
      <vt:lpstr>Source Sans Pro</vt:lpstr>
      <vt:lpstr>Source Sans Pro</vt:lpstr>
      <vt:lpstr>Source Sans Pro</vt:lpstr>
      <vt:lpstr>Calibri</vt:lpstr>
      <vt:lpstr>Helvetica Neue</vt:lpstr>
      <vt:lpstr>微软雅黑</vt:lpstr>
      <vt:lpstr>汉仪旗黑</vt:lpstr>
      <vt:lpstr>宋体</vt:lpstr>
      <vt:lpstr>Arial Unicode MS</vt:lpstr>
      <vt:lpstr>等线</vt:lpstr>
      <vt:lpstr>汉仪中等线KW</vt:lpstr>
      <vt:lpstr>汉仪书宋二KW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Alderson</cp:lastModifiedBy>
  <cp:revision>37</cp:revision>
  <dcterms:created xsi:type="dcterms:W3CDTF">2024-04-14T02:51:15Z</dcterms:created>
  <dcterms:modified xsi:type="dcterms:W3CDTF">2024-04-14T02:51:15Z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3BBA3B64383458B13C651A66A3DC7DE0_43</vt:lpwstr>
  </property>
  <property fmtid="{D5CDD505-2E9C-101B-9397-08002B2CF9AE}" pid="3" name="KSOProductBuildVer">
    <vt:lpwstr>2052-6.6.1.8808</vt:lpwstr>
  </property>
</Properties>
</file>